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7" r:id="rId6"/>
    <p:sldId id="264" r:id="rId7"/>
    <p:sldId id="268" r:id="rId8"/>
    <p:sldId id="286" r:id="rId9"/>
    <p:sldId id="262" r:id="rId10"/>
    <p:sldId id="287" r:id="rId11"/>
    <p:sldId id="279" r:id="rId12"/>
    <p:sldId id="276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204" autoAdjust="0"/>
  </p:normalViewPr>
  <p:slideViewPr>
    <p:cSldViewPr snapToGrid="0">
      <p:cViewPr varScale="1">
        <p:scale>
          <a:sx n="82" d="100"/>
          <a:sy n="82" d="100"/>
        </p:scale>
        <p:origin x="792" y="163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8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F6326C26-4A6A-4E26-80E8-C45B63AC5DA6}" type="datetime1">
              <a:rPr lang="ru-RU" smtClean="0"/>
              <a:t>14.05.2024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BBEB6193-5AA7-489B-8575-00593FC261D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E9B649B2-7CCD-4769-80EE-E11CB56165CC}" type="datetime1">
              <a:rPr lang="ru-RU" smtClean="0"/>
              <a:pPr/>
              <a:t>14.05.2024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10895658-EA1F-4910-80AB-4DA76E16747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0895658-EA1F-4910-80AB-4DA76E167475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0895658-EA1F-4910-80AB-4DA76E167475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0895658-EA1F-4910-80AB-4DA76E167475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0895658-EA1F-4910-80AB-4DA76E167475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0895658-EA1F-4910-80AB-4DA76E167475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0895658-EA1F-4910-80AB-4DA76E167475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0895658-EA1F-4910-80AB-4DA76E167475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8714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0895658-EA1F-4910-80AB-4DA76E167475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0895658-EA1F-4910-80AB-4DA76E167475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grpSp>
          <p:nvGrpSpPr>
            <p:cNvPr id="116" name="Группа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Группа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Группа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Группа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Группа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Группа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Группа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Группа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ru-RU"/>
                              </a:defPPr>
                            </a:lstStyle>
                            <a:p>
                              <a:pPr algn="ctr" rtl="0"/>
                              <a:r>
                                <a:rPr lang="ru-RU" dirty="0">
                                  <a:latin typeface="Calibri" panose="020F0502020204030204" pitchFamily="34" charset="0"/>
                                </a:rPr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ru-RU"/>
                              </a:defPPr>
                            </a:lstStyle>
                            <a:p>
                              <a:pPr algn="ctr" rtl="0"/>
                              <a:r>
                                <a:rPr lang="ru-RU" dirty="0">
                                  <a:latin typeface="Calibri" panose="020F0502020204030204" pitchFamily="34" charset="0"/>
                                </a:rPr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ru-RU"/>
                            </a:defPPr>
                          </a:lstStyle>
                          <a:p>
                            <a:pPr algn="ctr" rtl="0"/>
                            <a:r>
                              <a:rPr lang="ru-RU" dirty="0">
                                <a:latin typeface="Calibri" panose="020F0502020204030204" pitchFamily="34" charset="0"/>
                              </a:rPr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ru-RU"/>
                          </a:defPPr>
                        </a:lstStyle>
                        <a:p>
                          <a:pPr algn="ctr" rtl="0"/>
                          <a:r>
                            <a:rPr lang="ru-RU" dirty="0">
                              <a:latin typeface="Calibri" panose="020F0502020204030204" pitchFamily="34" charset="0"/>
                            </a:rPr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ru-RU"/>
                        </a:defPPr>
                      </a:lstStyle>
                      <a:p>
                        <a:pPr algn="ctr" rtl="0"/>
                        <a:r>
                          <a:rPr lang="ru-RU" dirty="0">
                            <a:latin typeface="Calibri" panose="020F0502020204030204" pitchFamily="34" charset="0"/>
                          </a:rPr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dirty="0">
                          <a:latin typeface="Calibri" panose="020F0502020204030204" pitchFamily="34" charset="0"/>
                        </a:rPr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ru-RU"/>
                    </a:defPPr>
                  </a:lstStyle>
                  <a:p>
                    <a:pPr algn="ctr" rtl="0"/>
                    <a:r>
                      <a:rPr lang="ru-RU" dirty="0">
                        <a:latin typeface="Calibri" panose="020F0502020204030204" pitchFamily="34" charset="0"/>
                      </a:rPr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r>
                  <a:rPr lang="ru-RU" dirty="0">
                    <a:latin typeface="Calibri" panose="020F0502020204030204" pitchFamily="34" charset="0"/>
                  </a:rPr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pic>
          <p:nvPicPr>
            <p:cNvPr id="297" name="Графический объект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Графический объект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Прямая соединительная линия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rtlCol="0" anchor="ctr"/>
          <a:lstStyle>
            <a:lvl1pPr algn="l">
              <a:defRPr lang="ru-RU" sz="60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таблиц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rtlCol="0" anchor="t" anchorCtr="0"/>
          <a:lstStyle>
            <a:lvl1pPr>
              <a:defRPr lang="ru-RU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Прямоугольник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ru-RU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ru-RU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ru-RU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ru-RU" sz="1800"/>
            </a:lvl5pPr>
          </a:lstStyle>
          <a:p>
            <a:pPr lvl="0" rtl="0"/>
            <a:r>
              <a:rPr lang="ru-RU"/>
              <a:t>Текст слайда </a:t>
            </a:r>
          </a:p>
          <a:p>
            <a:pPr marL="685800" lvl="1" indent="-228600" rtl="0"/>
            <a:r>
              <a:rPr lang="ru-RU"/>
              <a:t>Второй уровень</a:t>
            </a:r>
          </a:p>
          <a:p>
            <a:pPr marL="1143000" lvl="2" indent="-228600" rtl="0"/>
            <a:r>
              <a:rPr lang="ru-RU"/>
              <a:t>Третий уровень</a:t>
            </a:r>
          </a:p>
          <a:p>
            <a:pPr marL="1600200" lvl="3" indent="-228600" rtl="0"/>
            <a:r>
              <a:rPr lang="ru-RU"/>
              <a:t>Четвертый уровень</a:t>
            </a:r>
          </a:p>
          <a:p>
            <a:pPr marL="2057400" lvl="4" indent="-228600" rtl="0"/>
            <a:r>
              <a:rPr lang="ru-RU"/>
              <a:t>Пятый уровень</a:t>
            </a:r>
          </a:p>
        </p:txBody>
      </p:sp>
      <p:sp>
        <p:nvSpPr>
          <p:cNvPr id="8" name="Заполнитель таблицы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/>
              <a:t>Щелкните значок, чтобы вставить таблицу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 rtlCol="0"/>
          <a:lstStyle>
            <a:lvl1pPr>
              <a:defRPr lang="ru-RU">
                <a:solidFill>
                  <a:schemeClr val="tx1"/>
                </a:solidFill>
              </a:defRPr>
            </a:lvl1pPr>
          </a:lstStyle>
          <a:p>
            <a:pPr rtl="0"/>
            <a:fld id="{B7DB5AE2-FF0A-46D6-B522-62C87995A4B8}" type="datetime1">
              <a:rPr lang="ru-RU" smtClean="0"/>
              <a:t>14.05.2024</a:t>
            </a:fld>
            <a:endParaRPr lang="ru-RU" dirty="0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 rtlCol="0"/>
          <a:lstStyle>
            <a:lvl1pPr>
              <a:defRPr lang="ru-RU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rtlCol="0"/>
          <a:lstStyle>
            <a:lvl1pPr>
              <a:defRPr lang="ru-RU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 содержимого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rtlCol="0" anchor="t" anchorCtr="0"/>
          <a:lstStyle>
            <a:lvl1pPr>
              <a:defRPr lang="ru-RU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pic>
          <p:nvPicPr>
            <p:cNvPr id="48" name="Графический объект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Графический объект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lang="ru-RU"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lang="ru-RU"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lang="ru-RU"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lang="ru-RU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 rtlCol="0"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lang="ru-RU"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lang="ru-RU"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lang="ru-RU"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lang="ru-RU"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lang="ru-RU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Текст слайда 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3" name="Дата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fld id="{816F88DB-5BA1-4E5E-8819-78EFE794899D}" type="datetime1">
              <a:rPr lang="ru-RU" smtClean="0"/>
              <a:t>14.05.2024</a:t>
            </a:fld>
            <a:endParaRPr lang="ru-RU" dirty="0"/>
          </a:p>
        </p:txBody>
      </p:sp>
      <p:sp>
        <p:nvSpPr>
          <p:cNvPr id="64" name="Нижний колонтитул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65" name="Номер слайда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rtlCol="0" anchor="t" anchorCtr="0"/>
          <a:lstStyle>
            <a:lvl1pPr>
              <a:defRPr lang="ru-RU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5" name="Заполнитель таблицы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 rtlCol="0"/>
          <a:lstStyle>
            <a:lvl1pPr>
              <a:defRPr lang="ru-RU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ru-RU"/>
            </a:pPr>
            <a:r>
              <a:rPr lang="ru-RU"/>
              <a:t>Щелкните значок, чтобы вставить таблицу</a:t>
            </a:r>
          </a:p>
          <a:p>
            <a:pPr rtl="0"/>
            <a:endParaRPr lang="ru-RU" dirty="0"/>
          </a:p>
        </p:txBody>
      </p:sp>
      <p:sp>
        <p:nvSpPr>
          <p:cNvPr id="7" name="Прямоугольник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 rtlCol="0"/>
          <a:lstStyle>
            <a:lvl1pPr>
              <a:defRPr lang="ru-RU">
                <a:solidFill>
                  <a:schemeClr val="tx1"/>
                </a:solidFill>
              </a:defRPr>
            </a:lvl1pPr>
          </a:lstStyle>
          <a:p>
            <a:pPr rtl="0"/>
            <a:fld id="{7D4D4945-5702-45DD-8884-D156092DF891}" type="datetime1">
              <a:rPr lang="ru-RU" smtClean="0"/>
              <a:t>14.05.2024</a:t>
            </a:fld>
            <a:endParaRPr lang="ru-RU" dirty="0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 rtlCol="0"/>
          <a:lstStyle>
            <a:lvl1pPr>
              <a:defRPr lang="ru-RU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rtlCol="0"/>
          <a:lstStyle>
            <a:lvl1pPr>
              <a:defRPr lang="ru-RU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Содержимое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grpSp>
          <p:nvGrpSpPr>
            <p:cNvPr id="116" name="Группа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Группа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Группа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Группа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Группа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Группа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Группа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Группа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ru-RU"/>
                              </a:defPPr>
                            </a:lstStyle>
                            <a:p>
                              <a:pPr algn="ctr" rtl="0"/>
                              <a:r>
                                <a:rPr lang="ru-RU" dirty="0">
                                  <a:latin typeface="Calibri" panose="020F0502020204030204" pitchFamily="34" charset="0"/>
                                </a:rPr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ru-RU"/>
                              </a:defPPr>
                            </a:lstStyle>
                            <a:p>
                              <a:pPr algn="ctr" rtl="0"/>
                              <a:r>
                                <a:rPr lang="ru-RU" dirty="0">
                                  <a:latin typeface="Calibri" panose="020F0502020204030204" pitchFamily="34" charset="0"/>
                                </a:rPr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ru-RU"/>
                            </a:defPPr>
                          </a:lstStyle>
                          <a:p>
                            <a:pPr algn="ctr" rtl="0"/>
                            <a:r>
                              <a:rPr lang="ru-RU" dirty="0">
                                <a:latin typeface="Calibri" panose="020F0502020204030204" pitchFamily="34" charset="0"/>
                              </a:rPr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ru-RU"/>
                          </a:defPPr>
                        </a:lstStyle>
                        <a:p>
                          <a:pPr algn="ctr" rtl="0"/>
                          <a:r>
                            <a:rPr lang="ru-RU" dirty="0">
                              <a:latin typeface="Calibri" panose="020F0502020204030204" pitchFamily="34" charset="0"/>
                            </a:rPr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ru-RU"/>
                        </a:defPPr>
                      </a:lstStyle>
                      <a:p>
                        <a:pPr algn="ctr" rtl="0"/>
                        <a:r>
                          <a:rPr lang="ru-RU" dirty="0">
                            <a:latin typeface="Calibri" panose="020F0502020204030204" pitchFamily="34" charset="0"/>
                          </a:rPr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dirty="0">
                          <a:latin typeface="Calibri" panose="020F0502020204030204" pitchFamily="34" charset="0"/>
                        </a:rPr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ru-RU"/>
                    </a:defPPr>
                  </a:lstStyle>
                  <a:p>
                    <a:pPr algn="ctr" rtl="0"/>
                    <a:r>
                      <a:rPr lang="ru-RU" dirty="0">
                        <a:latin typeface="Calibri" panose="020F0502020204030204" pitchFamily="34" charset="0"/>
                      </a:rPr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r>
                  <a:rPr lang="ru-RU" dirty="0">
                    <a:latin typeface="Calibri" panose="020F0502020204030204" pitchFamily="34" charset="0"/>
                  </a:rPr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pic>
          <p:nvPicPr>
            <p:cNvPr id="297" name="Графический объект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Графический объект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Прямая соединительная линия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rtlCol="0" anchor="b">
            <a:normAutofit/>
          </a:bodyPr>
          <a:lstStyle>
            <a:lvl1pPr algn="l">
              <a:defRPr lang="ru-RU" sz="44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800">
                <a:solidFill>
                  <a:schemeClr val="tx2"/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rtlCol="0" anchor="b" anchorCtr="0"/>
          <a:lstStyle>
            <a:lvl1pPr>
              <a:defRPr lang="ru-RU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ru-RU" sz="2400"/>
            </a:lvl1pPr>
            <a:lvl2pPr marL="457200">
              <a:lnSpc>
                <a:spcPts val="2000"/>
              </a:lnSpc>
              <a:defRPr lang="ru-RU" sz="1800"/>
            </a:lvl2pPr>
            <a:lvl3pPr marL="914400">
              <a:lnSpc>
                <a:spcPts val="2000"/>
              </a:lnSpc>
              <a:defRPr lang="ru-RU" sz="1800"/>
            </a:lvl3pPr>
            <a:lvl4pPr marL="1371600">
              <a:lnSpc>
                <a:spcPts val="2000"/>
              </a:lnSpc>
              <a:defRPr lang="ru-RU" sz="1800"/>
            </a:lvl4pPr>
            <a:lvl5pPr marL="1828800">
              <a:lnSpc>
                <a:spcPts val="2000"/>
              </a:lnSpc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pic>
          <p:nvPicPr>
            <p:cNvPr id="20" name="Рисунок 19" descr="Узор в черно-белую полоску&#10;&#10;Описание создано автоматически с низкой степенью достоверности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Графический объект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pic>
          <p:nvPicPr>
            <p:cNvPr id="14" name="Графический объект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Группа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Группа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Группа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Группа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Группа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Группа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Группа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ru-RU"/>
                              </a:defPPr>
                            </a:lstStyle>
                            <a:p>
                              <a:pPr algn="ctr" rtl="0"/>
                              <a:r>
                                <a:rPr lang="ru-RU" dirty="0">
                                  <a:latin typeface="Calibri" panose="020F0502020204030204" pitchFamily="34" charset="0"/>
                                </a:rPr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ru-RU"/>
                              </a:defPPr>
                            </a:lstStyle>
                            <a:p>
                              <a:pPr algn="ctr" rtl="0"/>
                              <a:r>
                                <a:rPr lang="ru-RU" dirty="0">
                                  <a:latin typeface="Calibri" panose="020F0502020204030204" pitchFamily="34" charset="0"/>
                                </a:rPr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ru-RU"/>
                            </a:defPPr>
                          </a:lstStyle>
                          <a:p>
                            <a:pPr algn="ctr" rtl="0"/>
                            <a:r>
                              <a:rPr lang="ru-RU" dirty="0">
                                <a:latin typeface="Calibri" panose="020F0502020204030204" pitchFamily="34" charset="0"/>
                              </a:rPr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ru-RU"/>
                          </a:defPPr>
                        </a:lstStyle>
                        <a:p>
                          <a:pPr algn="ctr" rtl="0"/>
                          <a:r>
                            <a:rPr lang="ru-RU" dirty="0">
                              <a:latin typeface="Calibri" panose="020F0502020204030204" pitchFamily="34" charset="0"/>
                            </a:rPr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ru-RU"/>
                        </a:defPPr>
                      </a:lstStyle>
                      <a:p>
                        <a:pPr algn="ctr" rtl="0"/>
                        <a:r>
                          <a:rPr lang="ru-RU" dirty="0">
                            <a:latin typeface="Calibri" panose="020F0502020204030204" pitchFamily="34" charset="0"/>
                          </a:rPr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dirty="0">
                          <a:latin typeface="Calibri" panose="020F0502020204030204" pitchFamily="34" charset="0"/>
                        </a:rPr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ru-RU"/>
                    </a:defPPr>
                  </a:lstStyle>
                  <a:p>
                    <a:pPr algn="ctr" rtl="0"/>
                    <a:r>
                      <a:rPr lang="ru-RU" dirty="0">
                        <a:latin typeface="Calibri" panose="020F0502020204030204" pitchFamily="34" charset="0"/>
                      </a:rPr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r>
                  <a:rPr lang="ru-RU" dirty="0">
                    <a:latin typeface="Calibri" panose="020F0502020204030204" pitchFamily="34" charset="0"/>
                  </a:rPr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 rtlCol="0"/>
          <a:lstStyle>
            <a:lvl1pPr>
              <a:defRPr lang="ru-RU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 rtlCol="0"/>
          <a:lstStyle>
            <a:lvl1pPr>
              <a:defRPr lang="ru-RU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 rtlCol="0"/>
          <a:lstStyle>
            <a:lvl1pPr>
              <a:defRPr lang="ru-RU">
                <a:solidFill>
                  <a:schemeClr val="tx1"/>
                </a:solidFill>
              </a:defRPr>
            </a:lvl1pPr>
          </a:lstStyle>
          <a:p>
            <a:pPr rtl="0"/>
            <a:fld id="{B45796EB-9FB7-455E-A406-13D927771EC9}" type="datetime1">
              <a:rPr lang="ru-RU" smtClean="0"/>
              <a:t>14.05.2024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рисунок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rtlCol="0" anchor="ctr">
            <a:normAutofit/>
          </a:bodyPr>
          <a:lstStyle>
            <a:lvl1pPr algn="l">
              <a:defRPr lang="ru-RU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63" name="Рисунок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algn="ctr"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вставить рисунок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pic>
          <p:nvPicPr>
            <p:cNvPr id="13" name="Графический объект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pic>
          <p:nvPicPr>
            <p:cNvPr id="11" name="Рисунок 10" descr="Узор в черно-белую полоску&#10;&#10;Описание создано автоматически с низкой степенью достоверности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 + рисунок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rtlCol="0" anchor="b">
            <a:normAutofit/>
          </a:bodyPr>
          <a:lstStyle>
            <a:lvl1pPr algn="l">
              <a:defRPr lang="ru-RU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pic>
          <p:nvPicPr>
            <p:cNvPr id="13" name="Графический объект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Группа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Группа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Группа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Группа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Группа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Группа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ru-RU"/>
                              </a:defPPr>
                            </a:lstStyle>
                            <a:p>
                              <a:pPr algn="ctr" rtl="0"/>
                              <a:r>
                                <a:rPr lang="ru-RU" dirty="0">
                                  <a:latin typeface="Calibri" panose="020F0502020204030204" pitchFamily="34" charset="0"/>
                                </a:rPr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ru-RU"/>
                              </a:defPPr>
                            </a:lstStyle>
                            <a:p>
                              <a:pPr algn="ctr" rtl="0"/>
                              <a:r>
                                <a:rPr lang="ru-RU" dirty="0">
                                  <a:latin typeface="Calibri" panose="020F0502020204030204" pitchFamily="34" charset="0"/>
                                </a:rPr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ru-RU"/>
                            </a:defPPr>
                          </a:lstStyle>
                          <a:p>
                            <a:pPr algn="ctr" rtl="0"/>
                            <a:r>
                              <a:rPr lang="ru-RU" dirty="0">
                                <a:latin typeface="Calibri" panose="020F0502020204030204" pitchFamily="34" charset="0"/>
                              </a:rPr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ru-RU"/>
                          </a:defPPr>
                        </a:lstStyle>
                        <a:p>
                          <a:pPr algn="ctr" rtl="0"/>
                          <a:r>
                            <a:rPr lang="ru-RU" dirty="0">
                              <a:latin typeface="Calibri" panose="020F0502020204030204" pitchFamily="34" charset="0"/>
                            </a:rPr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ru-RU"/>
                        </a:defPPr>
                      </a:lstStyle>
                      <a:p>
                        <a:pPr algn="ctr" rtl="0"/>
                        <a:r>
                          <a:rPr lang="ru-RU" dirty="0">
                            <a:latin typeface="Calibri" panose="020F0502020204030204" pitchFamily="34" charset="0"/>
                          </a:rPr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dirty="0">
                          <a:latin typeface="Calibri" panose="020F0502020204030204" pitchFamily="34" charset="0"/>
                        </a:rPr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ru-RU"/>
                    </a:defPPr>
                  </a:lstStyle>
                  <a:p>
                    <a:pPr algn="ctr" rtl="0"/>
                    <a:r>
                      <a:rPr lang="ru-RU" dirty="0">
                        <a:latin typeface="Calibri" panose="020F0502020204030204" pitchFamily="34" charset="0"/>
                      </a:rPr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r>
                  <a:rPr lang="ru-RU" dirty="0">
                    <a:latin typeface="Calibri" panose="020F0502020204030204" pitchFamily="34" charset="0"/>
                  </a:rPr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63" name="Рисунок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вставить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rtlCol="0" anchor="t" anchorCtr="0"/>
          <a:lstStyle>
            <a:lvl1pPr>
              <a:defRPr lang="ru-RU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pic>
          <p:nvPicPr>
            <p:cNvPr id="8" name="Графический объект 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pic>
          <p:nvPicPr>
            <p:cNvPr id="35" name="Рисунок 34" descr="Узор в черно-белую полоску&#10;&#10;Описание создано автоматически с низкой степенью достоверности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Графический объект 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pic>
          <p:nvPicPr>
            <p:cNvPr id="38" name="Графический объект 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Группа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Группа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Группа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Группа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Группа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Группа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Группа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ru-RU"/>
                              </a:defPPr>
                            </a:lstStyle>
                            <a:p>
                              <a:pPr algn="ctr" rtl="0"/>
                              <a:r>
                                <a:rPr lang="ru-RU" dirty="0">
                                  <a:latin typeface="Calibri" panose="020F0502020204030204" pitchFamily="34" charset="0"/>
                                </a:rPr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ru-RU"/>
                              </a:defPPr>
                            </a:lstStyle>
                            <a:p>
                              <a:pPr algn="ctr" rtl="0"/>
                              <a:r>
                                <a:rPr lang="ru-RU" dirty="0">
                                  <a:latin typeface="Calibri" panose="020F0502020204030204" pitchFamily="34" charset="0"/>
                                </a:rPr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ru-RU"/>
                            </a:defPPr>
                          </a:lstStyle>
                          <a:p>
                            <a:pPr algn="ctr" rtl="0"/>
                            <a:r>
                              <a:rPr lang="ru-RU" dirty="0">
                                <a:latin typeface="Calibri" panose="020F0502020204030204" pitchFamily="34" charset="0"/>
                              </a:rPr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ru-RU"/>
                          </a:defPPr>
                        </a:lstStyle>
                        <a:p>
                          <a:pPr algn="ctr" rtl="0"/>
                          <a:r>
                            <a:rPr lang="ru-RU" dirty="0">
                              <a:latin typeface="Calibri" panose="020F0502020204030204" pitchFamily="34" charset="0"/>
                            </a:rPr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ru-RU"/>
                        </a:defPPr>
                      </a:lstStyle>
                      <a:p>
                        <a:pPr algn="ctr" rtl="0"/>
                        <a:r>
                          <a:rPr lang="ru-RU" dirty="0">
                            <a:latin typeface="Calibri" panose="020F0502020204030204" pitchFamily="34" charset="0"/>
                          </a:rPr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dirty="0">
                          <a:latin typeface="Calibri" panose="020F0502020204030204" pitchFamily="34" charset="0"/>
                        </a:rPr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ru-RU"/>
                    </a:defPPr>
                  </a:lstStyle>
                  <a:p>
                    <a:pPr algn="ctr" rtl="0"/>
                    <a:r>
                      <a:rPr lang="ru-RU" dirty="0">
                        <a:latin typeface="Calibri" panose="020F0502020204030204" pitchFamily="34" charset="0"/>
                      </a:rPr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r>
                  <a:rPr lang="ru-RU" dirty="0">
                    <a:latin typeface="Calibri" panose="020F0502020204030204" pitchFamily="34" charset="0"/>
                  </a:rPr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67" name="Дата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fld id="{AC26C055-D852-484A-997F-1D49B8C10811}" type="datetime1">
              <a:rPr lang="ru-RU" smtClean="0"/>
              <a:t>14.05.2024</a:t>
            </a:fld>
            <a:endParaRPr lang="ru-RU" dirty="0"/>
          </a:p>
        </p:txBody>
      </p:sp>
      <p:sp>
        <p:nvSpPr>
          <p:cNvPr id="68" name="Нижний колонтитул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69" name="Номер слайда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lang="ru-RU"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lang="ru-RU"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lang="ru-RU"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lang="ru-RU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pic>
          <p:nvPicPr>
            <p:cNvPr id="28" name="Графический объект 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pic>
          <p:nvPicPr>
            <p:cNvPr id="11" name="Графический объект 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Графический объект 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pic>
          <p:nvPicPr>
            <p:cNvPr id="73" name="Графический объект 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Рисунок 34" descr="Узор в черно-белую полоску&#10;&#10;Описание создано автоматически с низкой степенью достоверности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Группа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Группа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Группа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Группа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Группа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Группа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Группа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Группа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ru-RU"/>
                              </a:defPPr>
                            </a:lstStyle>
                            <a:p>
                              <a:pPr algn="ctr" rtl="0"/>
                              <a:r>
                                <a:rPr lang="ru-RU" dirty="0">
                                  <a:latin typeface="Calibri" panose="020F0502020204030204" pitchFamily="34" charset="0"/>
                                </a:rPr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ru-RU"/>
                              </a:defPPr>
                            </a:lstStyle>
                            <a:p>
                              <a:pPr algn="ctr" rtl="0"/>
                              <a:r>
                                <a:rPr lang="ru-RU" dirty="0">
                                  <a:latin typeface="Calibri" panose="020F0502020204030204" pitchFamily="34" charset="0"/>
                                </a:rPr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ru-RU"/>
                            </a:defPPr>
                          </a:lstStyle>
                          <a:p>
                            <a:pPr algn="ctr" rtl="0"/>
                            <a:r>
                              <a:rPr lang="ru-RU" dirty="0">
                                <a:latin typeface="Calibri" panose="020F0502020204030204" pitchFamily="34" charset="0"/>
                              </a:rPr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ru-RU"/>
                          </a:defPPr>
                        </a:lstStyle>
                        <a:p>
                          <a:pPr algn="ctr" rtl="0"/>
                          <a:r>
                            <a:rPr lang="ru-RU" dirty="0">
                              <a:latin typeface="Calibri" panose="020F0502020204030204" pitchFamily="34" charset="0"/>
                            </a:rPr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ru-RU"/>
                        </a:defPPr>
                      </a:lstStyle>
                      <a:p>
                        <a:pPr algn="ctr" rtl="0"/>
                        <a:r>
                          <a:rPr lang="ru-RU" dirty="0">
                            <a:latin typeface="Calibri" panose="020F0502020204030204" pitchFamily="34" charset="0"/>
                          </a:rPr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ru-RU"/>
                      </a:defPPr>
                    </a:lstStyle>
                    <a:p>
                      <a:pPr algn="ctr" rtl="0"/>
                      <a:r>
                        <a:rPr lang="ru-RU" dirty="0">
                          <a:latin typeface="Calibri" panose="020F0502020204030204" pitchFamily="34" charset="0"/>
                        </a:rPr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ru-RU"/>
                    </a:defPPr>
                  </a:lstStyle>
                  <a:p>
                    <a:pPr algn="ctr" rtl="0"/>
                    <a:r>
                      <a:rPr lang="ru-RU" dirty="0">
                        <a:latin typeface="Calibri" panose="020F0502020204030204" pitchFamily="34" charset="0"/>
                      </a:rPr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</a:lstStyle>
                <a:p>
                  <a:pPr algn="ctr" rtl="0"/>
                  <a:r>
                    <a:rPr lang="ru-RU" dirty="0">
                      <a:latin typeface="Calibri" panose="020F0502020204030204" pitchFamily="34" charset="0"/>
                    </a:rPr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r>
                  <a:rPr lang="ru-RU" dirty="0">
                    <a:latin typeface="Calibri" panose="020F0502020204030204" pitchFamily="34" charset="0"/>
                  </a:rPr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rtlCol="0" anchor="b">
            <a:normAutofit/>
          </a:bodyPr>
          <a:lstStyle>
            <a:lvl1pPr algn="l">
              <a:defRPr lang="ru-RU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192" name="Дата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fld id="{DF82AEA0-7482-461C-ADAA-55F0DE8E3657}" type="datetime1">
              <a:rPr lang="ru-RU" smtClean="0"/>
              <a:t>14.05.2024</a:t>
            </a:fld>
            <a:endParaRPr lang="ru-RU" dirty="0"/>
          </a:p>
        </p:txBody>
      </p:sp>
      <p:sp>
        <p:nvSpPr>
          <p:cNvPr id="193" name="Нижний колонтитул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194" name="Номер слайда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одержимого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rtlCol="0" anchor="t" anchorCtr="0"/>
          <a:lstStyle>
            <a:lvl1pPr>
              <a:defRPr lang="ru-RU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pic>
          <p:nvPicPr>
            <p:cNvPr id="12" name="Рисунок 11" descr="Узор в черно-белую полоску&#10;&#10;Описание создано автоматически с низкой степенью достоверности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pic>
          <p:nvPicPr>
            <p:cNvPr id="26" name="Графический объект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pic>
          <p:nvPicPr>
            <p:cNvPr id="31" name="Графический объект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Дата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 rtlCol="0"/>
          <a:lstStyle>
            <a:lvl1pPr>
              <a:defRPr lang="ru-RU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B944C0B-AF65-43D1-A971-78D9540FDA54}" type="datetime1">
              <a:rPr lang="ru-RU" smtClean="0"/>
              <a:t>14.05.2024</a:t>
            </a:fld>
            <a:endParaRPr lang="ru-RU" dirty="0"/>
          </a:p>
        </p:txBody>
      </p:sp>
      <p:sp>
        <p:nvSpPr>
          <p:cNvPr id="33" name="Нижний колонтитул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 rtlCol="0"/>
          <a:lstStyle>
            <a:lvl1pPr>
              <a:defRPr lang="ru-RU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34" name="Номер слайда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ru-RU" sz="1800"/>
            </a:lvl1pPr>
            <a:lvl2pPr marL="457200">
              <a:lnSpc>
                <a:spcPts val="2000"/>
              </a:lnSpc>
              <a:defRPr lang="ru-RU" sz="1800"/>
            </a:lvl2pPr>
            <a:lvl3pPr marL="914400">
              <a:lnSpc>
                <a:spcPts val="2000"/>
              </a:lnSpc>
              <a:defRPr lang="ru-RU" sz="1800"/>
            </a:lvl3pPr>
            <a:lvl4pPr marL="1371600">
              <a:lnSpc>
                <a:spcPts val="2000"/>
              </a:lnSpc>
              <a:defRPr lang="ru-RU" sz="1800"/>
            </a:lvl4pPr>
            <a:lvl5pPr marL="1828800">
              <a:lnSpc>
                <a:spcPts val="2000"/>
              </a:lnSpc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ru-RU" sz="1800"/>
            </a:lvl1pPr>
            <a:lvl2pPr marL="457200">
              <a:lnSpc>
                <a:spcPts val="2000"/>
              </a:lnSpc>
              <a:defRPr lang="ru-RU" sz="1800"/>
            </a:lvl2pPr>
            <a:lvl3pPr marL="914400">
              <a:lnSpc>
                <a:spcPts val="2000"/>
              </a:lnSpc>
              <a:defRPr lang="ru-RU" sz="1800"/>
            </a:lvl3pPr>
            <a:lvl4pPr marL="1371600">
              <a:lnSpc>
                <a:spcPts val="2000"/>
              </a:lnSpc>
              <a:defRPr lang="ru-RU" sz="1800"/>
            </a:lvl4pPr>
            <a:lvl5pPr marL="1828800">
              <a:lnSpc>
                <a:spcPts val="2000"/>
              </a:lnSpc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 содержимого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Графический объект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Прямоугольник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Прямоугольник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12" name="Графический объект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Графический объект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101" name="Полилиния: фигура 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163" name="Полилиния: фигура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rtlCol="0" anchor="t" anchorCtr="0"/>
          <a:lstStyle>
            <a:lvl1pPr>
              <a:defRPr lang="ru-RU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 rtlCol="0"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lang="ru-RU" sz="1800"/>
            </a:lvl1pPr>
            <a:lvl2pPr>
              <a:lnSpc>
                <a:spcPts val="2000"/>
              </a:lnSpc>
              <a:defRPr lang="ru-RU" sz="1800"/>
            </a:lvl2pPr>
            <a:lvl3pPr>
              <a:lnSpc>
                <a:spcPts val="2000"/>
              </a:lnSpc>
              <a:defRPr lang="ru-RU" sz="1800"/>
            </a:lvl3pPr>
            <a:lvl4pPr>
              <a:lnSpc>
                <a:spcPts val="2000"/>
              </a:lnSpc>
              <a:defRPr lang="ru-RU" sz="1800"/>
            </a:lvl4pPr>
            <a:lvl5pPr>
              <a:lnSpc>
                <a:spcPts val="2000"/>
              </a:lnSpc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lang="ru-RU" sz="1800"/>
            </a:lvl1pPr>
            <a:lvl2pPr marL="457200">
              <a:lnSpc>
                <a:spcPts val="2000"/>
              </a:lnSpc>
              <a:defRPr lang="ru-RU" sz="1800"/>
            </a:lvl2pPr>
            <a:lvl3pPr marL="914400">
              <a:lnSpc>
                <a:spcPts val="2000"/>
              </a:lnSpc>
              <a:defRPr lang="ru-RU" sz="1800"/>
            </a:lvl3pPr>
            <a:lvl4pPr marL="1371600">
              <a:lnSpc>
                <a:spcPts val="2000"/>
              </a:lnSpc>
              <a:defRPr lang="ru-RU" sz="1800"/>
            </a:lvl4pPr>
            <a:lvl5pPr marL="1828800">
              <a:lnSpc>
                <a:spcPts val="2000"/>
              </a:lnSpc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09" name="Дата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 rtlCol="0"/>
          <a:lstStyle>
            <a:lvl1pPr>
              <a:defRPr lang="ru-RU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DC9EA8C-4FA2-4587-BB5D-FDDB1674974A}" type="datetime1">
              <a:rPr lang="ru-RU" smtClean="0"/>
              <a:t>14.05.2024</a:t>
            </a:fld>
            <a:endParaRPr lang="ru-RU" dirty="0"/>
          </a:p>
        </p:txBody>
      </p:sp>
      <p:sp>
        <p:nvSpPr>
          <p:cNvPr id="210" name="Нижний колонтитул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 rtlCol="0"/>
          <a:lstStyle>
            <a:lvl1pPr>
              <a:defRPr lang="ru-RU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211" name="Номер слайда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 rtlCol="0"/>
          <a:lstStyle>
            <a:lvl1pPr>
              <a:defRPr lang="ru-RU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рисунок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rtlCol="0" anchor="t" anchorCtr="0"/>
          <a:lstStyle>
            <a:lvl1pPr>
              <a:defRPr lang="ru-RU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l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вставить рисунок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 rtlCol="0"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lang="ru-RU"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lang="ru-RU"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lang="ru-RU"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lang="ru-RU"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lang="ru-RU" sz="18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9" name="Дата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fld id="{3C25E8DD-5855-494E-A739-A2AB764FF68F}" type="datetime1">
              <a:rPr lang="ru-RU" smtClean="0"/>
              <a:t>14.05.2024</a:t>
            </a:fld>
            <a:endParaRPr lang="ru-RU" dirty="0"/>
          </a:p>
        </p:txBody>
      </p:sp>
      <p:sp>
        <p:nvSpPr>
          <p:cNvPr id="70" name="Нижний колонтитул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1" name="Номер слайда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pic>
          <p:nvPicPr>
            <p:cNvPr id="16" name="Графический объект 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Прямоугольник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04FEDC91-74ED-47B2-B6DA-81344375703D}" type="datetime1">
              <a:rPr lang="ru-RU" smtClean="0"/>
              <a:t>14.05.2024</a:t>
            </a:fld>
            <a:endParaRPr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0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b="1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681724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ano-e.ucoz.ru/publ/seti_mifi/domashnie_zadanija_po_setjam/otchet_po_dz1_po_kursu_seti_kompjuterov_na_temu_bpla_i_peredacha_s_nikh_dannykh/10-1-0-287" TargetMode="External"/><Relationship Id="rId4" Type="http://schemas.openxmlformats.org/officeDocument/2006/relationships/hyperlink" Target="https://robotrends.ru/robopedia/zipli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2438506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4400" dirty="0"/>
              <a:t>Архитектура сети доступа на базе БПЛА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3514D-00F3-3907-1A00-1F2829DEB4E2}"/>
              </a:ext>
            </a:extLst>
          </p:cNvPr>
          <p:cNvSpPr txBox="1"/>
          <p:nvPr/>
        </p:nvSpPr>
        <p:spPr>
          <a:xfrm>
            <a:off x="8761444" y="4208106"/>
            <a:ext cx="3097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Ефремова Вера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НБИбд-01-22</a:t>
            </a:r>
          </a:p>
          <a:p>
            <a:r>
              <a:rPr lang="ru-RU" sz="2400" dirty="0" err="1">
                <a:solidFill>
                  <a:schemeClr val="bg1"/>
                </a:solidFill>
              </a:rPr>
              <a:t>Ст.б</a:t>
            </a:r>
            <a:r>
              <a:rPr lang="ru-RU" sz="2400" dirty="0">
                <a:solidFill>
                  <a:schemeClr val="bg1"/>
                </a:solidFill>
              </a:rPr>
              <a:t>. 1032225672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1455323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Список литературы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2052735"/>
            <a:ext cx="6338887" cy="4516016"/>
          </a:xfrm>
        </p:spPr>
        <p:txBody>
          <a:bodyPr rtlCol="0">
            <a:normAutofit fontScale="77500" lnSpcReduction="20000"/>
          </a:bodyPr>
          <a:lstStyle>
            <a:defPPr>
              <a:defRPr lang="ru-RU"/>
            </a:defPPr>
          </a:lstStyle>
          <a:p>
            <a:pPr marL="342900" lvl="0" indent="-342900" algn="just">
              <a:lnSpc>
                <a:spcPct val="150000"/>
              </a:lnSpc>
              <a:buSzPts val="1300"/>
              <a:buFont typeface="Times New Roman" panose="02020603050405020304" pitchFamily="18" charset="0"/>
              <a:buAutoNum type="arabicPeriod"/>
              <a:tabLst>
                <a:tab pos="457200" algn="l"/>
              </a:tabLst>
            </a:pP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Методы использования роя БПЛА для размещения базовых станций 5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//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linadisaster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URL: 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https://habr.com/ru/articles/681724/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(дата обращения: 1.04.2024)</a:t>
            </a:r>
          </a:p>
          <a:p>
            <a:pPr marL="342900" lvl="0" indent="-342900" algn="just">
              <a:lnSpc>
                <a:spcPct val="150000"/>
              </a:lnSpc>
              <a:buSzPts val="1300"/>
              <a:buFont typeface="Times New Roman" panose="02020603050405020304" pitchFamily="18" charset="0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Zipline //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robotrends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URL: </a:t>
            </a: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https://robotrends.ru/robopedia/zipline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(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дата обращения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1.04.2024) 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300"/>
              <a:buFont typeface="Times New Roman" panose="02020603050405020304" pitchFamily="18" charset="0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Drones and Unmanned Aerial Systems //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Дэвид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МакНайр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Стивен Уорд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2015.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300"/>
              <a:buFont typeface="Times New Roman" panose="02020603050405020304" pitchFamily="18" charset="0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 to UAV Systems //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МакНамара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Джеймс Макдональд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December 1998.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300"/>
              <a:buFont typeface="Times New Roman" panose="02020603050405020304" pitchFamily="18" charset="0"/>
              <a:buAutoNum type="arabicPeriod"/>
              <a:tabLst>
                <a:tab pos="45720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Сети БПЛА и передача с них данных //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robotrends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URL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nano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ucoz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publ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seti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mifi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domashnie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zadanija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setjam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otchet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dz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1_</a:t>
            </a: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kursu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seti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kompjuterov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temu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bpla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peredacha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nikh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dannykh</a:t>
            </a:r>
            <a:r>
              <a:rPr lang="ru-RU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/10-1-0-287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(дата обращения: 28.03.2024) </a:t>
            </a:r>
          </a:p>
          <a:p>
            <a:pPr marL="342900" lvl="0" indent="-342900" algn="just">
              <a:lnSpc>
                <a:spcPct val="150000"/>
              </a:lnSpc>
              <a:buSzPts val="1300"/>
              <a:buFont typeface="Times New Roman" panose="02020603050405020304" pitchFamily="18" charset="0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Drones and the Future of Armed Conflict //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Мэй Петерсон и Эми Грант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2015.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CEBF7B9-C485-A460-6231-BCA5B4FE4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anchor="t">
            <a:normAutofit/>
          </a:bodyPr>
          <a:lstStyle/>
          <a:p>
            <a:r>
              <a:rPr lang="ru-RU" dirty="0" err="1"/>
              <a:t>ВВедение</a:t>
            </a:r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ru-RU" smtClean="0"/>
              <a:pPr rtl="0">
                <a:spcAft>
                  <a:spcPts val="600"/>
                </a:spcAft>
              </a:pPr>
              <a:t>3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4" y="2590800"/>
            <a:ext cx="4515035" cy="3505200"/>
          </a:xfr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>
                <a:effectLst/>
              </a:rPr>
              <a:t>Архитектура сети доступа на базе беспилотных летательных аппаратов (БПЛА) представляет собой инновационную систему связи и передачи данных, основанную на использовании беспилотных аппаратов в качестве основных узлов сети.</a:t>
            </a:r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372F83-BF3A-4226-D622-7B01208BE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4" r="6225" b="-1"/>
          <a:stretch/>
        </p:blipFill>
        <p:spPr>
          <a:xfrm>
            <a:off x="5645989" y="2590800"/>
            <a:ext cx="4515035" cy="350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755406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algn="ctr" rtl="0"/>
            <a:r>
              <a:rPr lang="ru-RU" sz="4000" dirty="0"/>
              <a:t>цель, задачи и характеристика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700920"/>
            <a:ext cx="4514850" cy="3395080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sz="1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Задачи:</a:t>
            </a:r>
          </a:p>
          <a:p>
            <a:pPr rtl="0"/>
            <a:r>
              <a:rPr lang="ru-RU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1. Определить требования к сети связи, учитывая географические особенности местности и типы передаваемых данных. </a:t>
            </a:r>
          </a:p>
          <a:p>
            <a:pPr rtl="0"/>
            <a:r>
              <a:rPr lang="ru-RU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2. Выбрать оптимальные типы БПЛА и радиоузлов для обеспечения покрытия и пропускной способности.</a:t>
            </a:r>
          </a:p>
          <a:p>
            <a:pPr rtl="0"/>
            <a:r>
              <a:rPr lang="ru-RU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3. Разработать протоколы и алгоритмы маршрутизации данных с учетом динамических изменений сети и оптимизации энергопотребления.</a:t>
            </a:r>
          </a:p>
          <a:p>
            <a:pPr rtl="0"/>
            <a:endParaRPr lang="ru-RU" sz="1400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174" y="3093390"/>
            <a:ext cx="4514850" cy="3109912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4. Провести моделирование и тестирование сети для оценки производительности, надежности и стабильности связи. </a:t>
            </a:r>
          </a:p>
          <a:p>
            <a:pPr rtl="0"/>
            <a:r>
              <a:rPr lang="ru-RU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5. Обеспечить безопасность передачи данных, включая шифрование и защиту от несанкционированного доступа.</a:t>
            </a:r>
          </a:p>
          <a:p>
            <a:pPr rtl="0"/>
            <a:r>
              <a:rPr lang="ru-RU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6. Разработать систему мониторинга и управления сетью для оперативного реагирования на возможные сбои и изменения в среде.</a:t>
            </a:r>
            <a:endParaRPr lang="ru-RU" sz="14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4</a:t>
            </a:fld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B0FC6-B22D-D223-DF85-F5CCC6EF6C83}"/>
              </a:ext>
            </a:extLst>
          </p:cNvPr>
          <p:cNvSpPr txBox="1"/>
          <p:nvPr/>
        </p:nvSpPr>
        <p:spPr>
          <a:xfrm>
            <a:off x="1464906" y="1651518"/>
            <a:ext cx="7081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u-RU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Цель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Разработать эффективную архитектуру сети доступа на базе БПЛА для обеспечения надежной и быстрой связи в отдаленных или труднодоступных областях</a:t>
            </a: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379" y="1474609"/>
            <a:ext cx="7889768" cy="634109"/>
          </a:xfrm>
        </p:spPr>
        <p:txBody>
          <a:bodyPr rtlCol="0">
            <a:normAutofit fontScale="90000"/>
          </a:bodyPr>
          <a:lstStyle>
            <a:defPPr>
              <a:defRPr lang="ru-RU"/>
            </a:defPPr>
          </a:lstStyle>
          <a:p>
            <a:pPr algn="ctr" rtl="0"/>
            <a:r>
              <a:rPr lang="ru-RU" dirty="0" err="1"/>
              <a:t>кОМПОНЕНТЫ</a:t>
            </a:r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379542" y="2890740"/>
            <a:ext cx="2716458" cy="2105090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БПЛА</a:t>
            </a:r>
          </a:p>
          <a:p>
            <a:pPr rtl="0"/>
            <a:r>
              <a:rPr lang="ru-RU" dirty="0"/>
              <a:t>Радиоузлы</a:t>
            </a:r>
          </a:p>
          <a:p>
            <a:pPr rtl="0"/>
            <a:r>
              <a:rPr lang="ru-RU" dirty="0"/>
              <a:t>Наземные станции</a:t>
            </a:r>
          </a:p>
          <a:p>
            <a:pPr rtl="0"/>
            <a:r>
              <a:rPr lang="ru-RU" dirty="0"/>
              <a:t>Управляющий комплекс</a:t>
            </a:r>
          </a:p>
          <a:p>
            <a:pPr marL="0" indent="0" rtl="0">
              <a:buNone/>
            </a:pP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9738" y="2890740"/>
            <a:ext cx="4580088" cy="3006531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lvl="1" rtl="0"/>
            <a:r>
              <a:rPr lang="ru-RU" dirty="0"/>
              <a:t>Система связи</a:t>
            </a:r>
          </a:p>
          <a:p>
            <a:pPr lvl="1" rtl="0"/>
            <a:r>
              <a:rPr lang="ru-RU" dirty="0"/>
              <a:t>Система навигации</a:t>
            </a:r>
          </a:p>
          <a:p>
            <a:pPr lvl="1" rtl="0"/>
            <a:r>
              <a:rPr lang="ru-RU" dirty="0"/>
              <a:t>Безопасность и защита данных</a:t>
            </a:r>
          </a:p>
          <a:p>
            <a:pPr lvl="1" rtl="0"/>
            <a:r>
              <a:rPr lang="ru-RU" dirty="0"/>
              <a:t>Система мониторинга</a:t>
            </a:r>
          </a:p>
          <a:p>
            <a:pPr rtl="0"/>
            <a:endParaRPr lang="ru-RU" dirty="0"/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669019"/>
          </a:xfrm>
        </p:spPr>
        <p:txBody>
          <a:bodyPr rtlCol="0">
            <a:normAutofit fontScale="90000"/>
          </a:bodyPr>
          <a:lstStyle>
            <a:defPPr>
              <a:defRPr lang="ru-RU"/>
            </a:defPPr>
          </a:lstStyle>
          <a:p>
            <a:pPr algn="ctr" rtl="0"/>
            <a:r>
              <a:rPr lang="ru-RU" dirty="0"/>
              <a:t>Безопасность</a:t>
            </a:r>
          </a:p>
        </p:txBody>
      </p:sp>
      <p:pic>
        <p:nvPicPr>
          <p:cNvPr id="14" name="Рисунок 13" descr="Женщина идет по офису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799498" y="2434484"/>
            <a:ext cx="7615274" cy="2978150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Шифрование данных</a:t>
            </a:r>
          </a:p>
          <a:p>
            <a:pPr rtl="0"/>
            <a:r>
              <a:rPr lang="ru-RU" dirty="0"/>
              <a:t>Аутентификация и авторизация</a:t>
            </a:r>
          </a:p>
          <a:p>
            <a:pPr rtl="0"/>
            <a:r>
              <a:rPr lang="ru-RU" dirty="0"/>
              <a:t>Многоуровневая защита</a:t>
            </a:r>
          </a:p>
          <a:p>
            <a:pPr rtl="0"/>
            <a:r>
              <a:rPr lang="ru-RU" dirty="0"/>
              <a:t>Резервирование узлов сети</a:t>
            </a:r>
          </a:p>
          <a:p>
            <a:pPr rtl="0"/>
            <a:r>
              <a:rPr lang="ru-RU" dirty="0"/>
              <a:t>Обновления и патчи</a:t>
            </a:r>
          </a:p>
          <a:p>
            <a:pPr rtl="0"/>
            <a:r>
              <a:rPr lang="ru-RU" dirty="0"/>
              <a:t>Резервное копирование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Номер слайда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330" y="643674"/>
            <a:ext cx="7889768" cy="634109"/>
          </a:xfrm>
        </p:spPr>
        <p:txBody>
          <a:bodyPr rtlCol="0">
            <a:normAutofit fontScale="90000"/>
          </a:bodyPr>
          <a:lstStyle>
            <a:defPPr>
              <a:defRPr lang="ru-RU"/>
            </a:defPPr>
          </a:lstStyle>
          <a:p>
            <a:pPr algn="ctr" rtl="0"/>
            <a:r>
              <a:rPr lang="ru-RU" dirty="0"/>
              <a:t>Преимущества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73330" y="2258009"/>
            <a:ext cx="3538018" cy="5135270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Гибкость и мобильность: БПЛА могут быть легко развернуты и перемещены в нужные точки, что обеспечивает гибкость и мобильность сети доступа.</a:t>
            </a:r>
          </a:p>
          <a:p>
            <a:pPr rtl="0"/>
            <a:r>
              <a:rPr lang="ru-RU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Расширенное покрытие</a:t>
            </a:r>
          </a:p>
          <a:p>
            <a:pPr rtl="0"/>
            <a:r>
              <a:rPr lang="ru-RU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Высокая скорость передачи данных</a:t>
            </a:r>
          </a:p>
          <a:p>
            <a:pPr marL="0" indent="0" rtl="0">
              <a:buNone/>
            </a:pPr>
            <a:endParaRPr lang="ru-RU" sz="16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9738" y="1987420"/>
            <a:ext cx="4580088" cy="3909851"/>
          </a:xfrm>
        </p:spPr>
        <p:txBody>
          <a:bodyPr rtlCol="0">
            <a:normAutofit fontScale="77500" lnSpcReduction="20000"/>
          </a:bodyPr>
          <a:lstStyle>
            <a:defPPr>
              <a:defRPr lang="ru-RU"/>
            </a:defPPr>
          </a:lstStyle>
          <a:p>
            <a:pPr lvl="1" rtl="0"/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Применение в различных отраслях: Архитектура сети доступа на базе БПЛА может быть успешно применена во множестве отраслей, включая сельское хозяйство, геологическую разведку, мониторинг окружающей среды, поиск и спасение, транспорт и т.д. </a:t>
            </a:r>
          </a:p>
          <a:p>
            <a:pPr lvl="1" rtl="0"/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Спасение в чрезвычайных ситуациях: В чрезвычайных ситуациях, таких как стихийные бедствия или аварии, БПЛА могут быть использованы для обеспечения связи и передачи данных в условиях, когда традиционные средства связи могут быть недоступны или повреждены.</a:t>
            </a:r>
            <a:endParaRPr lang="ru-RU" dirty="0"/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186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792730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algn="ctr" rtl="0"/>
            <a:r>
              <a:rPr lang="ru-RU" dirty="0"/>
              <a:t>Результаты и достижения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756012" y="2204680"/>
            <a:ext cx="6477952" cy="3635831"/>
          </a:xfrm>
        </p:spPr>
        <p:txBody>
          <a:bodyPr rtlCol="0">
            <a:normAutofit fontScale="92500" lnSpcReduction="20000"/>
          </a:bodyPr>
          <a:lstStyle>
            <a:defPPr>
              <a:defRPr lang="ru-RU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Roboto" panose="02000000000000000000" pitchFamily="2" charset="0"/>
              </a:rPr>
              <a:t>Расширение области покрытия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Roboto" panose="02000000000000000000" pitchFamily="2" charset="0"/>
              </a:rPr>
              <a:t>Улучшение качества связи: Применение высокотехнологичных радиоузлов и алгоритмов маршрутизации данных позволило значительно улучшить качество связи и стабильность передачи данных.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Roboto" panose="02000000000000000000" pitchFamily="2" charset="0"/>
              </a:rPr>
              <a:t>Быстрое развертывание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Roboto" panose="02000000000000000000" pitchFamily="2" charset="0"/>
              </a:rPr>
              <a:t>Экономическая эффективность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Roboto" panose="02000000000000000000" pitchFamily="2" charset="0"/>
              </a:rPr>
              <a:t>Повышенная безопасность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Roboto" panose="02000000000000000000" pitchFamily="2" charset="0"/>
              </a:rPr>
              <a:t>Инновационные применения: Разработанная архитектура сети доступа на базе БПЛА позволяет осуществлять различные инновационные применения, такие как мониторинг окружающей среды, поддержка автономных автомобилей, поиск и спасение, и многое другое. 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СПАСИБО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Ефремова Вера</a:t>
            </a:r>
          </a:p>
          <a:p>
            <a:pPr rtl="0"/>
            <a:r>
              <a:rPr lang="ru-RU" dirty="0"/>
              <a:t>1032225672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16624_TF33968143_Win32" id="{AEEA530E-6711-4AC2-BF2A-C60048837365}" vid="{160B5D9F-2B1C-4610-914F-DF5511E0209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{B5E7F9A6-E7D9-43CC-9091-39FB089AAB49}tf33968143_win32</Template>
  <TotalTime>55</TotalTime>
  <Words>579</Words>
  <Application>Microsoft Office PowerPoint</Application>
  <PresentationFormat>Широкоэкранный</PresentationFormat>
  <Paragraphs>70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Avenir Next LT Pro</vt:lpstr>
      <vt:lpstr>Calibri</vt:lpstr>
      <vt:lpstr>Roboto</vt:lpstr>
      <vt:lpstr>Times New Roman</vt:lpstr>
      <vt:lpstr>Пользовательская</vt:lpstr>
      <vt:lpstr>Архитектура сети доступа на базе БПЛА</vt:lpstr>
      <vt:lpstr>Список литературы</vt:lpstr>
      <vt:lpstr>ВВедение</vt:lpstr>
      <vt:lpstr>цель, задачи и характеристика</vt:lpstr>
      <vt:lpstr>кОМПОНЕНТЫ</vt:lpstr>
      <vt:lpstr>Безопасность</vt:lpstr>
      <vt:lpstr>Преимущества</vt:lpstr>
      <vt:lpstr>Результаты и достижения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Архитектура сети доступа на базе БПЛА</dc:title>
  <dc:creator>Ефремова Вера</dc:creator>
  <cp:lastModifiedBy>Ефремова Вера</cp:lastModifiedBy>
  <cp:revision>1</cp:revision>
  <dcterms:created xsi:type="dcterms:W3CDTF">2024-05-14T06:46:52Z</dcterms:created>
  <dcterms:modified xsi:type="dcterms:W3CDTF">2024-05-14T07:42:42Z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